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70" r:id="rId3"/>
    <p:sldId id="261" r:id="rId4"/>
    <p:sldId id="265" r:id="rId5"/>
    <p:sldId id="266" r:id="rId6"/>
    <p:sldId id="267" r:id="rId7"/>
    <p:sldId id="269" r:id="rId8"/>
    <p:sldId id="263" r:id="rId9"/>
    <p:sldId id="271" r:id="rId10"/>
    <p:sldId id="272" r:id="rId11"/>
    <p:sldId id="273" r:id="rId12"/>
    <p:sldId id="274" r:id="rId13"/>
    <p:sldId id="268" r:id="rId14"/>
    <p:sldId id="257" r:id="rId15"/>
    <p:sldId id="258" r:id="rId16"/>
    <p:sldId id="259" r:id="rId17"/>
    <p:sldId id="260" r:id="rId18"/>
    <p:sldId id="262" r:id="rId19"/>
    <p:sldId id="264" r:id="rId20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8684"/>
    <a:srgbClr val="6FCFCE"/>
    <a:srgbClr val="00FF00"/>
    <a:srgbClr val="00B156"/>
    <a:srgbClr val="008000"/>
    <a:srgbClr val="00BA60"/>
    <a:srgbClr val="52CC53"/>
    <a:srgbClr val="A1C057"/>
    <a:srgbClr val="F9BE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5037" autoAdjust="0"/>
  </p:normalViewPr>
  <p:slideViewPr>
    <p:cSldViewPr snapToGrid="0">
      <p:cViewPr>
        <p:scale>
          <a:sx n="75" d="100"/>
          <a:sy n="75" d="100"/>
        </p:scale>
        <p:origin x="151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7AC70-5A77-4361-A006-2675CD432DBC}" type="datetimeFigureOut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499E3-E7B7-4E9A-9CAD-45046FE9B9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149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dpi.com/search?authors=Nele%20Weyens&amp;orcid=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dpi.com/search?authors=Nele%20Weyens&amp;orcid=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dpi.com/search?authors=Nele%20Weyens&amp;orcid=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Role of Plant–Microbe Interactions and Their Exploitation for Phytoremediation of Air Pollutants</a:t>
            </a:r>
          </a:p>
          <a:p>
            <a:r>
              <a:rPr lang="en-US" altLang="ko-KR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Nele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US" altLang="ko-KR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Weyens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2015</a:t>
            </a:r>
          </a:p>
          <a:p>
            <a:r>
              <a:rPr lang="en-US" altLang="ko-KR" dirty="0"/>
              <a:t>http://www.mdpi.com/1422-0067/16/10/25576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499E3-E7B7-4E9A-9CAD-45046FE9B9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734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Role of Plant–Microbe Interactions and Their Exploitation for Phytoremediation of Air Pollutants</a:t>
            </a:r>
          </a:p>
          <a:p>
            <a:r>
              <a:rPr lang="en-US" altLang="ko-KR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Nele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US" altLang="ko-KR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Weyens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2015</a:t>
            </a:r>
          </a:p>
          <a:p>
            <a:r>
              <a:rPr lang="en-US" altLang="ko-KR" dirty="0"/>
              <a:t>http://www.mdpi.com/1422-0067/16/10/25576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499E3-E7B7-4E9A-9CAD-45046FE9B9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805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Role of Plant–Microbe Interactions and Their Exploitation for Phytoremediation of Air Pollutants</a:t>
            </a:r>
          </a:p>
          <a:p>
            <a:r>
              <a:rPr lang="en-US" altLang="ko-KR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Nele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US" altLang="ko-KR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Weyens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2015</a:t>
            </a:r>
          </a:p>
          <a:p>
            <a:r>
              <a:rPr lang="en-US" altLang="ko-KR" dirty="0"/>
              <a:t>http://www.mdpi.com/1422-0067/16/10/25576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499E3-E7B7-4E9A-9CAD-45046FE9B9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9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499E3-E7B7-4E9A-9CAD-45046FE9B9C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757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13CD-5311-468E-9BEF-73CEDA3276B7}" type="datetimeFigureOut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57C3-D5A8-4FF3-8762-13D708FD9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528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13CD-5311-468E-9BEF-73CEDA3276B7}" type="datetimeFigureOut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57C3-D5A8-4FF3-8762-13D708FD9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804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13CD-5311-468E-9BEF-73CEDA3276B7}" type="datetimeFigureOut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57C3-D5A8-4FF3-8762-13D708FD9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052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13CD-5311-468E-9BEF-73CEDA3276B7}" type="datetimeFigureOut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57C3-D5A8-4FF3-8762-13D708FD9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897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13CD-5311-468E-9BEF-73CEDA3276B7}" type="datetimeFigureOut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57C3-D5A8-4FF3-8762-13D708FD9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15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13CD-5311-468E-9BEF-73CEDA3276B7}" type="datetimeFigureOut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57C3-D5A8-4FF3-8762-13D708FD9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108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13CD-5311-468E-9BEF-73CEDA3276B7}" type="datetimeFigureOut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57C3-D5A8-4FF3-8762-13D708FD9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27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13CD-5311-468E-9BEF-73CEDA3276B7}" type="datetimeFigureOut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57C3-D5A8-4FF3-8762-13D708FD9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528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13CD-5311-468E-9BEF-73CEDA3276B7}" type="datetimeFigureOut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57C3-D5A8-4FF3-8762-13D708FD9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186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13CD-5311-468E-9BEF-73CEDA3276B7}" type="datetimeFigureOut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57C3-D5A8-4FF3-8762-13D708FD9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172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13CD-5311-468E-9BEF-73CEDA3276B7}" type="datetimeFigureOut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57C3-D5A8-4FF3-8762-13D708FD9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685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113CD-5311-468E-9BEF-73CEDA3276B7}" type="datetimeFigureOut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557C3-D5A8-4FF3-8762-13D708FD9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jpe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PNG"/><Relationship Id="rId9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5" Type="http://schemas.openxmlformats.org/officeDocument/2006/relationships/image" Target="../media/image23.PNG"/><Relationship Id="rId10" Type="http://schemas.openxmlformats.org/officeDocument/2006/relationships/image" Target="../media/image34.png"/><Relationship Id="rId4" Type="http://schemas.openxmlformats.org/officeDocument/2006/relationships/image" Target="../media/image22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5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44638C2-5D12-48ED-AEAC-28DB6F90F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428"/>
            <a:ext cx="9904858" cy="68571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77AE4E-696A-42B2-8E06-816EEB2A35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05"/>
          <a:stretch/>
        </p:blipFill>
        <p:spPr>
          <a:xfrm>
            <a:off x="571" y="431"/>
            <a:ext cx="9905429" cy="1258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104177-6201-4605-BBBC-F2B61C2470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99" b="18497"/>
          <a:stretch/>
        </p:blipFill>
        <p:spPr>
          <a:xfrm>
            <a:off x="571" y="3023585"/>
            <a:ext cx="9904287" cy="28081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6407A5-8911-4FB8-8CC3-19C441B0B2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52"/>
          <a:stretch/>
        </p:blipFill>
        <p:spPr>
          <a:xfrm>
            <a:off x="0" y="4313389"/>
            <a:ext cx="9904858" cy="25441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34BC59-79A9-48B3-A47D-CDC936BDB5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2" t="78353" r="20072"/>
          <a:stretch/>
        </p:blipFill>
        <p:spPr>
          <a:xfrm>
            <a:off x="1835696" y="5255582"/>
            <a:ext cx="5906312" cy="1601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803193-1049-4448-8981-FB7ADE3A6B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01" b="20597"/>
          <a:stretch/>
        </p:blipFill>
        <p:spPr>
          <a:xfrm>
            <a:off x="0" y="4097365"/>
            <a:ext cx="9904858" cy="124815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157A447-47C5-4267-95DB-2FCC4DEBC6DF}"/>
              </a:ext>
            </a:extLst>
          </p:cNvPr>
          <p:cNvGrpSpPr/>
          <p:nvPr/>
        </p:nvGrpSpPr>
        <p:grpSpPr>
          <a:xfrm>
            <a:off x="3796561" y="864677"/>
            <a:ext cx="3116424" cy="2158906"/>
            <a:chOff x="3582955" y="832096"/>
            <a:chExt cx="3116424" cy="215890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57C6F1B-FACF-446E-9B6E-EFB57B07327E}"/>
                </a:ext>
              </a:extLst>
            </p:cNvPr>
            <p:cNvSpPr txBox="1"/>
            <p:nvPr/>
          </p:nvSpPr>
          <p:spPr>
            <a:xfrm>
              <a:off x="3796020" y="1052010"/>
              <a:ext cx="290335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Green</a:t>
              </a:r>
            </a:p>
            <a:p>
              <a:r>
                <a:rPr lang="en-US" altLang="ko-KR" sz="6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Station</a:t>
              </a:r>
              <a:endParaRPr lang="ko-KR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74ACE70-1274-4F42-9455-0B4EAB2BE060}"/>
                </a:ext>
              </a:extLst>
            </p:cNvPr>
            <p:cNvCxnSpPr/>
            <p:nvPr/>
          </p:nvCxnSpPr>
          <p:spPr>
            <a:xfrm>
              <a:off x="3582955" y="832096"/>
              <a:ext cx="0" cy="199413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4BB30F-09BC-4670-96B0-859383E43775}"/>
              </a:ext>
            </a:extLst>
          </p:cNvPr>
          <p:cNvSpPr/>
          <p:nvPr/>
        </p:nvSpPr>
        <p:spPr>
          <a:xfrm>
            <a:off x="3973956" y="720218"/>
            <a:ext cx="4953000" cy="488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b="1" kern="0" spc="-6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다목적 미세먼지 정화 시스템 </a:t>
            </a:r>
            <a:r>
              <a:rPr lang="en-US" altLang="ko-KR" b="1" kern="0" spc="-6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IoT-green wall</a:t>
            </a:r>
            <a:r>
              <a:rPr lang="ko-KR" altLang="en-US" b="1" kern="0" spc="-6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의 개발</a:t>
            </a:r>
            <a:endParaRPr lang="ko-KR" altLang="en-US" sz="1400" kern="0" spc="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97B0612-D070-4789-A590-DD473CA9FE94}"/>
              </a:ext>
            </a:extLst>
          </p:cNvPr>
          <p:cNvGrpSpPr/>
          <p:nvPr/>
        </p:nvGrpSpPr>
        <p:grpSpPr>
          <a:xfrm>
            <a:off x="1959983" y="949843"/>
            <a:ext cx="1526045" cy="1526045"/>
            <a:chOff x="1959983" y="949843"/>
            <a:chExt cx="1526045" cy="1526045"/>
          </a:xfrm>
        </p:grpSpPr>
        <p:sp>
          <p:nvSpPr>
            <p:cNvPr id="16" name="눈물 방울 15">
              <a:extLst>
                <a:ext uri="{FF2B5EF4-FFF2-40B4-BE49-F238E27FC236}">
                  <a16:creationId xmlns:a16="http://schemas.microsoft.com/office/drawing/2014/main" id="{11097FF2-17D1-4D40-A2DD-8B566ADD9DB6}"/>
                </a:ext>
              </a:extLst>
            </p:cNvPr>
            <p:cNvSpPr/>
            <p:nvPr/>
          </p:nvSpPr>
          <p:spPr>
            <a:xfrm rot="7973198">
              <a:off x="1959983" y="949843"/>
              <a:ext cx="1526045" cy="1526045"/>
            </a:xfrm>
            <a:prstGeom prst="teardrop">
              <a:avLst/>
            </a:prstGeom>
            <a:solidFill>
              <a:srgbClr val="00B15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72F7FF4-AE3D-4C93-8837-CE788865EA0F}"/>
                </a:ext>
              </a:extLst>
            </p:cNvPr>
            <p:cNvGrpSpPr/>
            <p:nvPr/>
          </p:nvGrpSpPr>
          <p:grpSpPr>
            <a:xfrm>
              <a:off x="2089481" y="1076006"/>
              <a:ext cx="1249472" cy="1249472"/>
              <a:chOff x="887184" y="838259"/>
              <a:chExt cx="1249472" cy="1249472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8378F66-5DB8-425C-BD66-231904034206}"/>
                  </a:ext>
                </a:extLst>
              </p:cNvPr>
              <p:cNvSpPr/>
              <p:nvPr/>
            </p:nvSpPr>
            <p:spPr>
              <a:xfrm>
                <a:off x="887184" y="838259"/>
                <a:ext cx="1249472" cy="124947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pic>
            <p:nvPicPr>
              <p:cNvPr id="19" name="Picture 4" descr="bus iconì ëí ì´ë¯¸ì§ ê²ìê²°ê³¼">
                <a:extLst>
                  <a:ext uri="{FF2B5EF4-FFF2-40B4-BE49-F238E27FC236}">
                    <a16:creationId xmlns:a16="http://schemas.microsoft.com/office/drawing/2014/main" id="{E5116C20-63B8-40CD-8796-0C0DD644D2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341" b="11134"/>
              <a:stretch/>
            </p:blipFill>
            <p:spPr bwMode="auto">
              <a:xfrm>
                <a:off x="1014922" y="1212196"/>
                <a:ext cx="1023768" cy="5479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34" name="Picture 10" descr="bus sign pngì ëí ì´ë¯¸ì§ ê²ìê²°ê³¼">
            <a:extLst>
              <a:ext uri="{FF2B5EF4-FFF2-40B4-BE49-F238E27FC236}">
                <a16:creationId xmlns:a16="http://schemas.microsoft.com/office/drawing/2014/main" id="{D9DDF791-1ACD-460B-9F55-FF9352E72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407" y="4198445"/>
            <a:ext cx="742580" cy="193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AE7289A-EDBC-4634-8631-E060C6A2A68D}"/>
              </a:ext>
            </a:extLst>
          </p:cNvPr>
          <p:cNvSpPr txBox="1"/>
          <p:nvPr/>
        </p:nvSpPr>
        <p:spPr>
          <a:xfrm>
            <a:off x="4009626" y="3719744"/>
            <a:ext cx="2968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고려대학교 뭔가 적으면</a:t>
            </a:r>
            <a:endParaRPr lang="en-US" altLang="ko-KR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빈자리가 채워질까</a:t>
            </a:r>
          </a:p>
        </p:txBody>
      </p:sp>
    </p:spTree>
    <p:extLst>
      <p:ext uri="{BB962C8B-B14F-4D97-AF65-F5344CB8AC3E}">
        <p14:creationId xmlns:p14="http://schemas.microsoft.com/office/powerpoint/2010/main" val="2890248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521242D-2012-4F23-8F44-59C9F19976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704"/>
          <a:stretch/>
        </p:blipFill>
        <p:spPr>
          <a:xfrm>
            <a:off x="571" y="429"/>
            <a:ext cx="9905429" cy="9803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B582BD1-DA4E-40C9-8B9C-BC69285957D5}"/>
              </a:ext>
            </a:extLst>
          </p:cNvPr>
          <p:cNvSpPr txBox="1">
            <a:spLocks/>
          </p:cNvSpPr>
          <p:nvPr/>
        </p:nvSpPr>
        <p:spPr>
          <a:xfrm>
            <a:off x="457200" y="4366"/>
            <a:ext cx="6563072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9CFE03-F59E-4B5A-BC22-6A16D5076F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05"/>
          <a:stretch/>
        </p:blipFill>
        <p:spPr>
          <a:xfrm>
            <a:off x="571" y="6731676"/>
            <a:ext cx="9905429" cy="1258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950371-6B0C-4308-B0E2-CAD8CBACD0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6" b="85704"/>
          <a:stretch/>
        </p:blipFill>
        <p:spPr>
          <a:xfrm>
            <a:off x="571" y="836713"/>
            <a:ext cx="9905429" cy="1440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9C533F-EE78-4FAA-AA12-2A40D2ECB7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16" t="644" r="382" b="87804"/>
          <a:stretch/>
        </p:blipFill>
        <p:spPr>
          <a:xfrm>
            <a:off x="7380312" y="44625"/>
            <a:ext cx="1728192" cy="7920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34D445-EAE7-47DF-91D4-6175B3663D4B}"/>
              </a:ext>
            </a:extLst>
          </p:cNvPr>
          <p:cNvSpPr/>
          <p:nvPr/>
        </p:nvSpPr>
        <p:spPr>
          <a:xfrm>
            <a:off x="337977" y="1259170"/>
            <a:ext cx="3807303" cy="4879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자동유지 식물벽을 만들기 위한 하드웨어부 제작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식물이 최상의 상태를 유지하기 위한 환경을 제공하되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자동으로 제어되는 시스템을 구축하기 위한 요소들을 선정한다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과정에서 논문과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city tree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관련 데이터 시트 등 기존에 진행된 선행연구를 이용해 후보들을 우선순위와 함께 설정할 것이다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선정된 식물의 생존환경을 유지할 수 있게 고려 해야 할 환경은 식물이 있는 광량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substrate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습도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온도이다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센서를 적절히 위치시키고 일정한 환경을 유지시킬 수 있게 물리적으로 틀을 설계한다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선정한 요소들을 바탕으로 구동할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엑츄에이터를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결정한다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 상태가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optimal zone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가장자리가 있다면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optimal zone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중심부의 환경을 만들어 적절한 조치를 취할 수 있게끔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해야한다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just">
              <a:lnSpc>
                <a:spcPct val="130000"/>
              </a:lnSpc>
            </a:pPr>
            <a:endParaRPr lang="en-US" altLang="ko-KR"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직사광선에 예민한 경우 햇빛이 강할 때 편광판이나 필름 등을 이용한 자동 차폐막을 설계한다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토양의 온도와 습도를 감지해 솔레노이드 밸브 동작을 통하여 물을 준다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환기 팬을 구동한다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물의 제공은 빗물을 이용할 것이므로 비가 올 때는 빗물 보관통이 열리고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비가 오지 않을 때는 닫혀서 증발로 인한 손실을 줄인다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개폐여부는 날씨 데이터를 수신해 사용할 것이다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전력은 태양광 패널을 이용하여 얻어 사용한다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센서를 적절히 위치시키고 일정한 환경을 유지시킬 수 있는 물리적 틀을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3D CAD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디자인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제작한다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어플리케이션을 개발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대기상태를 모니터링하는 센서에서 얻은 데이터를 어플리케이션에서 확인할 수 있도록 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B8219B4-A59E-4401-8366-D86EE7FC9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3275" y="1259170"/>
            <a:ext cx="1695450" cy="18192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9A4850-4711-4B95-A951-FC64FD8A053C}"/>
              </a:ext>
            </a:extLst>
          </p:cNvPr>
          <p:cNvSpPr txBox="1"/>
          <p:nvPr/>
        </p:nvSpPr>
        <p:spPr>
          <a:xfrm>
            <a:off x="4613275" y="307844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솔레노이드 </a:t>
            </a:r>
            <a:r>
              <a:rPr lang="ko-KR" altLang="en-US" dirty="0" err="1"/>
              <a:t>벨브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594FB11-EF6A-439F-B21D-5F74BF7EFC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6720" y="1257629"/>
            <a:ext cx="2667000" cy="29527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A0B7690-44E6-48B9-8DBF-F51C44909B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9948" y="4169952"/>
            <a:ext cx="3713544" cy="2265049"/>
          </a:xfrm>
          <a:prstGeom prst="rect">
            <a:avLst/>
          </a:prstGeom>
        </p:spPr>
      </p:pic>
      <p:pic>
        <p:nvPicPr>
          <p:cNvPr id="11266" name="Picture 2" descr="temperature and rh sensorì ëí ì´ë¯¸ì§ ê²ìê²°ê³¼">
            <a:extLst>
              <a:ext uri="{FF2B5EF4-FFF2-40B4-BE49-F238E27FC236}">
                <a16:creationId xmlns:a16="http://schemas.microsoft.com/office/drawing/2014/main" id="{0D95E099-A9D9-402A-A74D-65F6BC13D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839" y="1400504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AR sensorì ëí ì´ë¯¸ì§ ê²ìê²°ê³¼">
            <a:extLst>
              <a:ext uri="{FF2B5EF4-FFF2-40B4-BE49-F238E27FC236}">
                <a16:creationId xmlns:a16="http://schemas.microsoft.com/office/drawing/2014/main" id="{4545DB5A-D00C-4E28-AC32-6A6B9AA8B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348" y="3698748"/>
            <a:ext cx="2687491" cy="20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load cell sensorì ëí ì´ë¯¸ì§ ê²ìê²°ê³¼">
            <a:extLst>
              <a:ext uri="{FF2B5EF4-FFF2-40B4-BE49-F238E27FC236}">
                <a16:creationId xmlns:a16="http://schemas.microsoft.com/office/drawing/2014/main" id="{1776E83F-430A-475B-9DD4-2FA72C0CC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125" y="2608125"/>
            <a:ext cx="1641750" cy="16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087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521242D-2012-4F23-8F44-59C9F19976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704"/>
          <a:stretch/>
        </p:blipFill>
        <p:spPr>
          <a:xfrm>
            <a:off x="571" y="429"/>
            <a:ext cx="9905429" cy="9803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B582BD1-DA4E-40C9-8B9C-BC69285957D5}"/>
              </a:ext>
            </a:extLst>
          </p:cNvPr>
          <p:cNvSpPr txBox="1">
            <a:spLocks/>
          </p:cNvSpPr>
          <p:nvPr/>
        </p:nvSpPr>
        <p:spPr>
          <a:xfrm>
            <a:off x="457200" y="4366"/>
            <a:ext cx="6563072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9CFE03-F59E-4B5A-BC22-6A16D5076F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05"/>
          <a:stretch/>
        </p:blipFill>
        <p:spPr>
          <a:xfrm>
            <a:off x="571" y="6731676"/>
            <a:ext cx="9905429" cy="1258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950371-6B0C-4308-B0E2-CAD8CBACD0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6" b="85704"/>
          <a:stretch/>
        </p:blipFill>
        <p:spPr>
          <a:xfrm>
            <a:off x="571" y="836713"/>
            <a:ext cx="9905429" cy="1440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9C533F-EE78-4FAA-AA12-2A40D2ECB7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16" t="644" r="382" b="87804"/>
          <a:stretch/>
        </p:blipFill>
        <p:spPr>
          <a:xfrm>
            <a:off x="7380312" y="44625"/>
            <a:ext cx="1728192" cy="7920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34D445-EAE7-47DF-91D4-6175B3663D4B}"/>
              </a:ext>
            </a:extLst>
          </p:cNvPr>
          <p:cNvSpPr/>
          <p:nvPr/>
        </p:nvSpPr>
        <p:spPr>
          <a:xfrm>
            <a:off x="337977" y="1259170"/>
            <a:ext cx="3807303" cy="2078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액추에이터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센서와 컴퓨터를 연결한다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각각의 정류장 시스템은 서울시 버스정류장 </a:t>
            </a:r>
            <a:r>
              <a:rPr lang="en-US" altLang="ko-KR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wifi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설비를 통하여 중앙서버에 연결하며 통신방식은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중앙서버는 빠른 개발을 위하여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python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서버와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mongo-</a:t>
            </a:r>
            <a:r>
              <a:rPr lang="en-US" altLang="ko-KR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이용하여 구축한다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 React </a:t>
            </a:r>
            <a:r>
              <a:rPr lang="en-US" altLang="ko-KR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이용하여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web app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제작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서버의 데이터를 바탕으로 이를 지도 </a:t>
            </a:r>
            <a:r>
              <a:rPr lang="en-US" altLang="ko-KR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등을 이용하여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시각화하고 웹 사이트 형태로 제공한다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just">
              <a:lnSpc>
                <a:spcPct val="130000"/>
              </a:lnSpc>
            </a:pPr>
            <a:endParaRPr lang="en-US" altLang="ko-KR"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위와 같은 과정으로 최종적으로 대기 특화 스마트 버스정류장의 프로토타입을 만들어 설치 할 예정이다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0242" name="Picture 2" descr="wifi phoneì ëí ì´ë¯¸ì§ ê²ìê²°ê³¼">
            <a:extLst>
              <a:ext uri="{FF2B5EF4-FFF2-40B4-BE49-F238E27FC236}">
                <a16:creationId xmlns:a16="http://schemas.microsoft.com/office/drawing/2014/main" id="{80244EE0-9220-4683-B115-E3E5514AB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135" y="3429000"/>
            <a:ext cx="1804734" cy="287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server iconì ëí ì´ë¯¸ì§ ê²ìê²°ê³¼">
            <a:extLst>
              <a:ext uri="{FF2B5EF4-FFF2-40B4-BE49-F238E27FC236}">
                <a16:creationId xmlns:a16="http://schemas.microsoft.com/office/drawing/2014/main" id="{47691AFA-BF27-46E2-9CD7-C4C3BF429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171" y="401657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server iconì ëí ì´ë¯¸ì§ ê²ìê²°ê³¼">
            <a:extLst>
              <a:ext uri="{FF2B5EF4-FFF2-40B4-BE49-F238E27FC236}">
                <a16:creationId xmlns:a16="http://schemas.microsoft.com/office/drawing/2014/main" id="{048549E8-1481-43EB-BA8B-65D87AE15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780" y="4334915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react jsì ëí ì´ë¯¸ì§ ê²ìê²°ê³¼">
            <a:extLst>
              <a:ext uri="{FF2B5EF4-FFF2-40B4-BE49-F238E27FC236}">
                <a16:creationId xmlns:a16="http://schemas.microsoft.com/office/drawing/2014/main" id="{876898F6-BFFC-41EE-A967-D2B0496B4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135" y="1187841"/>
            <a:ext cx="1642625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ttpì ëí ì´ë¯¸ì§ ê²ìê²°ê³¼">
            <a:extLst>
              <a:ext uri="{FF2B5EF4-FFF2-40B4-BE49-F238E27FC236}">
                <a16:creationId xmlns:a16="http://schemas.microsoft.com/office/drawing/2014/main" id="{AB18E62E-FF81-46BB-BBFA-41A314E34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522" y="168045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python serverì ëí ì´ë¯¸ì§ ê²ìê²°ê³¼">
            <a:extLst>
              <a:ext uri="{FF2B5EF4-FFF2-40B4-BE49-F238E27FC236}">
                <a16:creationId xmlns:a16="http://schemas.microsoft.com/office/drawing/2014/main" id="{15F19BCB-0221-4AB8-AF9E-13D485D00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9" y="3591195"/>
            <a:ext cx="2562369" cy="165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mongodbì ëí ì´ë¯¸ì§ ê²ìê²°ê³¼">
            <a:extLst>
              <a:ext uri="{FF2B5EF4-FFF2-40B4-BE49-F238E27FC236}">
                <a16:creationId xmlns:a16="http://schemas.microsoft.com/office/drawing/2014/main" id="{2DC3C624-71B2-4683-8A12-7D98A57F1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168" y="4780340"/>
            <a:ext cx="1556872" cy="182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355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521242D-2012-4F23-8F44-59C9F19976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704"/>
          <a:stretch/>
        </p:blipFill>
        <p:spPr>
          <a:xfrm>
            <a:off x="571" y="429"/>
            <a:ext cx="9905429" cy="9803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B582BD1-DA4E-40C9-8B9C-BC69285957D5}"/>
              </a:ext>
            </a:extLst>
          </p:cNvPr>
          <p:cNvSpPr txBox="1">
            <a:spLocks/>
          </p:cNvSpPr>
          <p:nvPr/>
        </p:nvSpPr>
        <p:spPr>
          <a:xfrm>
            <a:off x="457200" y="4366"/>
            <a:ext cx="6563072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9CFE03-F59E-4B5A-BC22-6A16D5076F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05"/>
          <a:stretch/>
        </p:blipFill>
        <p:spPr>
          <a:xfrm>
            <a:off x="571" y="6731676"/>
            <a:ext cx="9905429" cy="1258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950371-6B0C-4308-B0E2-CAD8CBACD0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6" b="85704"/>
          <a:stretch/>
        </p:blipFill>
        <p:spPr>
          <a:xfrm>
            <a:off x="571" y="836713"/>
            <a:ext cx="9905429" cy="1440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9C533F-EE78-4FAA-AA12-2A40D2ECB7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16" t="644" r="382" b="87804"/>
          <a:stretch/>
        </p:blipFill>
        <p:spPr>
          <a:xfrm>
            <a:off x="7380312" y="44625"/>
            <a:ext cx="1728192" cy="79208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0F87457-778E-4A72-BC07-5ACDC11BA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495" y="1393990"/>
            <a:ext cx="7105650" cy="49244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B6D1FF0-6F7D-49C2-AAFF-134D4FC99076}"/>
              </a:ext>
            </a:extLst>
          </p:cNvPr>
          <p:cNvSpPr/>
          <p:nvPr/>
        </p:nvSpPr>
        <p:spPr>
          <a:xfrm>
            <a:off x="6404118" y="1484394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그림 다시 </a:t>
            </a:r>
            <a:r>
              <a:rPr lang="ko-KR" altLang="en-US" dirty="0" err="1"/>
              <a:t>그려야함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1680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65539-CE17-41F3-A174-D7BD7478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1BFFF5-7DCE-4136-85DB-2A0E9B450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D12CD5-1CCF-4EC7-8571-558F0CF949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77" t="67852" r="2745"/>
          <a:stretch/>
        </p:blipFill>
        <p:spPr>
          <a:xfrm>
            <a:off x="7047893" y="4653136"/>
            <a:ext cx="2448272" cy="22044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055610-7E00-44A4-9F55-3A554EA14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6" t="35298" b="44750"/>
          <a:stretch/>
        </p:blipFill>
        <p:spPr>
          <a:xfrm>
            <a:off x="7695965" y="2420887"/>
            <a:ext cx="2051148" cy="13681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0F6DCE-2495-4ED3-B146-AD40A2CAF4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14" t="4845" r="5895" b="75203"/>
          <a:stretch/>
        </p:blipFill>
        <p:spPr>
          <a:xfrm>
            <a:off x="6831869" y="332655"/>
            <a:ext cx="2376264" cy="136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77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2DBBE-A22D-4131-8CBB-A0057EDE5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779160-8130-48A7-9E3C-A0D35A420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D6E39B-2A1C-4D44-ACD7-C28659326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81BEBA-0985-4D07-913F-938041BDC5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03"/>
          <a:stretch/>
        </p:blipFill>
        <p:spPr>
          <a:xfrm>
            <a:off x="571" y="429"/>
            <a:ext cx="9142857" cy="15563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845F35-CA64-4C15-9F66-47EAF23E36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04"/>
          <a:stretch/>
        </p:blipFill>
        <p:spPr>
          <a:xfrm>
            <a:off x="571" y="5589240"/>
            <a:ext cx="9142857" cy="12683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30D028-544E-4AEE-B6DC-BAD57B4CF5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3" t="89904" r="11409"/>
          <a:stretch/>
        </p:blipFill>
        <p:spPr>
          <a:xfrm>
            <a:off x="1187624" y="6165304"/>
            <a:ext cx="6912768" cy="6922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E6BF92-4D58-4326-A395-B00F71734E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5"/>
          <a:stretch/>
        </p:blipFill>
        <p:spPr>
          <a:xfrm>
            <a:off x="571" y="6669360"/>
            <a:ext cx="9142857" cy="188211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BA555F35-1A6A-4C6B-A453-D304A4365418}"/>
              </a:ext>
            </a:extLst>
          </p:cNvPr>
          <p:cNvSpPr txBox="1">
            <a:spLocks/>
          </p:cNvSpPr>
          <p:nvPr/>
        </p:nvSpPr>
        <p:spPr>
          <a:xfrm>
            <a:off x="738113" y="495143"/>
            <a:ext cx="7667773" cy="5669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spc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72BA43-3751-4ED7-8E01-6BE0432A50FF}"/>
              </a:ext>
            </a:extLst>
          </p:cNvPr>
          <p:cNvSpPr/>
          <p:nvPr/>
        </p:nvSpPr>
        <p:spPr>
          <a:xfrm>
            <a:off x="2476500" y="455077"/>
            <a:ext cx="4953000" cy="594784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endParaRPr lang="ko-KR" alt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4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벽면 녹화의 문제점</a:t>
            </a:r>
            <a:endParaRPr lang="ko-KR" altLang="en-US" sz="24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계절 유지 관리가 가능한 수종에 대한 연구가 부족하다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벽면녹화 기술은 대부분 </a:t>
            </a:r>
            <a:r>
              <a:rPr lang="ko-KR" altLang="en-US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등반형</a:t>
            </a:r>
            <a:r>
              <a:rPr lang="en-US" altLang="ko-KR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하수형 식물로 와이어 및 </a:t>
            </a:r>
            <a:r>
              <a:rPr lang="ko-KR" altLang="en-US" b="1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메쉬를</a:t>
            </a:r>
            <a:r>
              <a:rPr lang="ko-KR" altLang="en-US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벽면에 설치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하거나 별도의 기반없이 </a:t>
            </a:r>
            <a:r>
              <a:rPr lang="ko-KR" altLang="en-US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덩굴성 식물이 자생</a:t>
            </a:r>
            <a:r>
              <a:rPr lang="en-US" altLang="ko-KR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피복하는 방식</a:t>
            </a:r>
            <a:r>
              <a:rPr lang="en-US" altLang="ko-KR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포트에 식재해 벽면에 부착하는 포트</a:t>
            </a:r>
            <a:r>
              <a:rPr lang="en-US" altLang="ko-KR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(pot) </a:t>
            </a:r>
            <a:r>
              <a:rPr lang="ko-KR" altLang="en-US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기법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이뤄진다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그러나 </a:t>
            </a:r>
            <a:r>
              <a:rPr lang="ko-KR" altLang="en-US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초본식물은 추위에 약해 겨울을 나는데 한계가 있다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때문에 겨울철 녹화 기능이 떨어지고 선택 할 수 있는 수종이 많지않다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초본식물을 키우는 </a:t>
            </a:r>
            <a:r>
              <a:rPr lang="ko-KR" altLang="en-US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포트는 생육환경이 열악해 고사가 빈번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히 발생한다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반면 </a:t>
            </a:r>
            <a:r>
              <a:rPr lang="ko-KR" altLang="en-US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이끼는 폭염 및 혹한에 대한 적응력이  높아 </a:t>
            </a:r>
            <a:r>
              <a:rPr lang="en-US" altLang="ko-KR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계절 녹화가 가능 하며 </a:t>
            </a:r>
            <a:r>
              <a:rPr lang="en-US" altLang="ko-KR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토양이 없어도 부착이 가능한 어디서든 생육이 가능하다</a:t>
            </a:r>
            <a:r>
              <a:rPr lang="en-US" altLang="ko-KR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0776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0A643C-77D3-441C-BA58-A7F81B38C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408A1B-8B22-4993-86AC-66FE30E36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49CB88-A0DA-4EF0-8703-F582D4825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4C7DE5-6A2C-4DA6-98DB-0BFD8A496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49" b="25847"/>
          <a:stretch/>
        </p:blipFill>
        <p:spPr>
          <a:xfrm>
            <a:off x="571" y="2492897"/>
            <a:ext cx="9142857" cy="25922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699A47-16A6-4ECB-8175-AEC4FF06FA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52"/>
          <a:stretch/>
        </p:blipFill>
        <p:spPr>
          <a:xfrm>
            <a:off x="571" y="4797152"/>
            <a:ext cx="9142857" cy="20604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A82312-43E1-434B-9F3E-7CC6AF770B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52"/>
          <a:stretch/>
        </p:blipFill>
        <p:spPr>
          <a:xfrm>
            <a:off x="571" y="4792888"/>
            <a:ext cx="9142857" cy="20604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024159-09CE-4859-8963-EE3807F114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" t="4844" r="5107" b="51051"/>
          <a:stretch/>
        </p:blipFill>
        <p:spPr>
          <a:xfrm>
            <a:off x="395536" y="332655"/>
            <a:ext cx="8280920" cy="3024337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65E3402C-DAAA-43C0-A406-2041B379F8AF}"/>
              </a:ext>
            </a:extLst>
          </p:cNvPr>
          <p:cNvSpPr txBox="1">
            <a:spLocks/>
          </p:cNvSpPr>
          <p:nvPr/>
        </p:nvSpPr>
        <p:spPr>
          <a:xfrm>
            <a:off x="1131251" y="1052736"/>
            <a:ext cx="6881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55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58986-8DE4-4138-8F43-C070AB87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4E2E72-41F3-45B0-A0E9-6645DE13A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0B81BE-4032-4FCE-A48D-196982160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54"/>
          <a:stretch/>
        </p:blipFill>
        <p:spPr>
          <a:xfrm>
            <a:off x="571" y="7695"/>
            <a:ext cx="9142857" cy="9082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7A6207-4633-4B08-A200-AA80652E06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6" t="3795" r="1169" b="86754"/>
          <a:stretch/>
        </p:blipFill>
        <p:spPr>
          <a:xfrm>
            <a:off x="7668344" y="260647"/>
            <a:ext cx="1368152" cy="6480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EF627E-C562-4674-A00F-57CF7F50CC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7" t="81504"/>
          <a:stretch/>
        </p:blipFill>
        <p:spPr>
          <a:xfrm>
            <a:off x="7956376" y="5589240"/>
            <a:ext cx="1187052" cy="12683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B5F204-7336-4FD9-8F43-EC99B8A186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5"/>
          <a:stretch/>
        </p:blipFill>
        <p:spPr>
          <a:xfrm>
            <a:off x="571" y="6669360"/>
            <a:ext cx="9142857" cy="18821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D8CED69-E28C-48DD-95BB-CE47F276B333}"/>
              </a:ext>
            </a:extLst>
          </p:cNvPr>
          <p:cNvSpPr txBox="1">
            <a:spLocks/>
          </p:cNvSpPr>
          <p:nvPr/>
        </p:nvSpPr>
        <p:spPr>
          <a:xfrm>
            <a:off x="477888" y="1481335"/>
            <a:ext cx="748883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54B6C7D-61A8-4847-B7CE-F3A743DA65A7}"/>
              </a:ext>
            </a:extLst>
          </p:cNvPr>
          <p:cNvSpPr txBox="1">
            <a:spLocks/>
          </p:cNvSpPr>
          <p:nvPr/>
        </p:nvSpPr>
        <p:spPr>
          <a:xfrm>
            <a:off x="107504" y="11067"/>
            <a:ext cx="6563072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94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AFEA8-6D60-441D-AE4D-E3D109281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991653-EB77-4E2C-9A64-B73F3EAEE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6DE0BF-AA3B-4391-8D75-DDF797EA01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98"/>
          <a:stretch/>
        </p:blipFill>
        <p:spPr>
          <a:xfrm>
            <a:off x="571" y="429"/>
            <a:ext cx="9142857" cy="4724716"/>
          </a:xfrm>
          <a:prstGeom prst="rect">
            <a:avLst/>
          </a:prstGeom>
        </p:spPr>
      </p:pic>
      <p:sp>
        <p:nvSpPr>
          <p:cNvPr id="5" name="부제목 2">
            <a:extLst>
              <a:ext uri="{FF2B5EF4-FFF2-40B4-BE49-F238E27FC236}">
                <a16:creationId xmlns:a16="http://schemas.microsoft.com/office/drawing/2014/main" id="{5FFAEB93-DF67-484B-BD11-4B62B65BF66B}"/>
              </a:ext>
            </a:extLst>
          </p:cNvPr>
          <p:cNvSpPr txBox="1">
            <a:spLocks/>
          </p:cNvSpPr>
          <p:nvPr/>
        </p:nvSpPr>
        <p:spPr>
          <a:xfrm>
            <a:off x="1070577" y="6273572"/>
            <a:ext cx="7004415" cy="39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6300A2E-F6B5-4EEA-896A-125F34A1A5FE}"/>
              </a:ext>
            </a:extLst>
          </p:cNvPr>
          <p:cNvSpPr txBox="1">
            <a:spLocks/>
          </p:cNvSpPr>
          <p:nvPr/>
        </p:nvSpPr>
        <p:spPr>
          <a:xfrm>
            <a:off x="1070577" y="4974207"/>
            <a:ext cx="7004415" cy="1214896"/>
          </a:xfrm>
          <a:prstGeom prst="rect">
            <a:avLst/>
          </a:prstGeom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100000"/>
              </a:lnSpc>
              <a:spcBef>
                <a:spcPts val="0"/>
              </a:spcBef>
              <a:buNone/>
              <a:defRPr lang="ko-KR" altLang="en-US" sz="4800" b="1" kern="1200" cap="none" spc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294F22-CD2C-41B8-94F5-48B2D50363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7" t="35300" r="9045" b="31097"/>
          <a:stretch/>
        </p:blipFill>
        <p:spPr>
          <a:xfrm>
            <a:off x="827584" y="2420889"/>
            <a:ext cx="7488832" cy="23042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640F45-00C3-4C7D-80AB-CAA849001F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77" t="10096" r="9045" b="73102"/>
          <a:stretch/>
        </p:blipFill>
        <p:spPr>
          <a:xfrm>
            <a:off x="5868144" y="692695"/>
            <a:ext cx="2448272" cy="11521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7403F7-1EEF-459E-B3E0-3E480E387E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5895" r="64964" b="74153"/>
          <a:stretch/>
        </p:blipFill>
        <p:spPr>
          <a:xfrm>
            <a:off x="827584" y="404663"/>
            <a:ext cx="2376264" cy="13681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D21286-70DD-4950-9103-3B0AC2DBE1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7" t="9045" r="42911" b="72052"/>
          <a:stretch/>
        </p:blipFill>
        <p:spPr>
          <a:xfrm>
            <a:off x="3779912" y="620687"/>
            <a:ext cx="1440160" cy="129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4AE011-28CE-44E1-A431-549DFADE0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385C21-D79D-4EEB-A511-74FE3E17B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59FB19-8BA3-42E5-A80C-0BC0D2C88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6FDA9A-3EFC-410A-B6C6-A076CE082F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52"/>
          <a:stretch/>
        </p:blipFill>
        <p:spPr>
          <a:xfrm>
            <a:off x="571" y="429"/>
            <a:ext cx="9142857" cy="206042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E6F2733-8408-477E-9EA7-1A24341D71A4}"/>
              </a:ext>
            </a:extLst>
          </p:cNvPr>
          <p:cNvSpPr txBox="1">
            <a:spLocks/>
          </p:cNvSpPr>
          <p:nvPr/>
        </p:nvSpPr>
        <p:spPr>
          <a:xfrm>
            <a:off x="1074440" y="413792"/>
            <a:ext cx="69951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53B947-127E-463C-98E3-1A60D25835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" t="33198" r="5107"/>
          <a:stretch/>
        </p:blipFill>
        <p:spPr>
          <a:xfrm>
            <a:off x="395536" y="2276872"/>
            <a:ext cx="8280920" cy="458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8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44638C2-5D12-48ED-AEAC-28DB6F90F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428"/>
            <a:ext cx="9904858" cy="68571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77AE4E-696A-42B2-8E06-816EEB2A35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05"/>
          <a:stretch/>
        </p:blipFill>
        <p:spPr>
          <a:xfrm>
            <a:off x="571" y="431"/>
            <a:ext cx="9905429" cy="1258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104177-6201-4605-BBBC-F2B61C2470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99" b="18497"/>
          <a:stretch/>
        </p:blipFill>
        <p:spPr>
          <a:xfrm>
            <a:off x="571" y="2996952"/>
            <a:ext cx="9904287" cy="28081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6407A5-8911-4FB8-8CC3-19C441B0B2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52"/>
          <a:stretch/>
        </p:blipFill>
        <p:spPr>
          <a:xfrm>
            <a:off x="0" y="4313389"/>
            <a:ext cx="9904858" cy="25441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34BC59-79A9-48B3-A47D-CDC936BDB5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2" t="78353" r="20072"/>
          <a:stretch/>
        </p:blipFill>
        <p:spPr>
          <a:xfrm>
            <a:off x="1835696" y="5255582"/>
            <a:ext cx="5906312" cy="1601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803193-1049-4448-8981-FB7ADE3A6B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01" b="20597"/>
          <a:stretch/>
        </p:blipFill>
        <p:spPr>
          <a:xfrm>
            <a:off x="0" y="4097365"/>
            <a:ext cx="9904858" cy="12481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5F655B-4078-4A3F-9080-6E262039DDE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8" t="51050" r="20072"/>
          <a:stretch/>
        </p:blipFill>
        <p:spPr>
          <a:xfrm>
            <a:off x="1735273" y="5065128"/>
            <a:ext cx="2230277" cy="1792441"/>
          </a:xfrm>
          <a:prstGeom prst="rect">
            <a:avLst/>
          </a:prstGeom>
        </p:spPr>
      </p:pic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C9BD2800-64A1-47F2-8CEA-59E4C6744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54" r="98615">
                        <a14:foregroundMark x1="2615" y1="18000" x2="11077" y2="18750"/>
                        <a14:foregroundMark x1="1385" y1="20250" x2="1077" y2="69500"/>
                        <a14:foregroundMark x1="3846" y1="26750" x2="4154" y2="30250"/>
                        <a14:foregroundMark x1="3692" y1="32000" x2="462" y2="54250"/>
                        <a14:foregroundMark x1="3385" y1="48000" x2="8308" y2="32000"/>
                        <a14:foregroundMark x1="8308" y1="32000" x2="1077" y2="25500"/>
                        <a14:foregroundMark x1="1077" y1="25500" x2="154" y2="23500"/>
                        <a14:foregroundMark x1="20923" y1="77750" x2="23692" y2="76500"/>
                        <a14:foregroundMark x1="18769" y1="74500" x2="26462" y2="74750"/>
                        <a14:foregroundMark x1="26462" y1="74750" x2="25846" y2="71750"/>
                        <a14:foregroundMark x1="5692" y1="32500" x2="4615" y2="38750"/>
                        <a14:foregroundMark x1="308" y1="28000" x2="462" y2="34500"/>
                        <a14:foregroundMark x1="1846" y1="18250" x2="9538" y2="21750"/>
                        <a14:foregroundMark x1="9538" y1="21750" x2="7077" y2="23750"/>
                        <a14:foregroundMark x1="7077" y1="23750" x2="13231" y2="27250"/>
                        <a14:foregroundMark x1="11692" y1="18000" x2="23385" y2="28500"/>
                        <a14:foregroundMark x1="92000" y1="19250" x2="95538" y2="33500"/>
                        <a14:foregroundMark x1="95538" y1="33500" x2="96000" y2="48500"/>
                        <a14:foregroundMark x1="96000" y1="48500" x2="91231" y2="67000"/>
                        <a14:foregroundMark x1="91231" y1="58000" x2="89385" y2="72500"/>
                        <a14:foregroundMark x1="89385" y1="72500" x2="90923" y2="79250"/>
                        <a14:foregroundMark x1="86769" y1="75750" x2="89692" y2="78250"/>
                        <a14:foregroundMark x1="40615" y1="59000" x2="38462" y2="78500"/>
                        <a14:foregroundMark x1="34769" y1="77000" x2="42000" y2="78250"/>
                        <a14:foregroundMark x1="98615" y1="28500" x2="97846" y2="3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412" y="2042219"/>
            <a:ext cx="1714033" cy="105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7C6F1B-FACF-446E-9B6E-EFB57B07327E}"/>
              </a:ext>
            </a:extLst>
          </p:cNvPr>
          <p:cNvSpPr txBox="1"/>
          <p:nvPr/>
        </p:nvSpPr>
        <p:spPr>
          <a:xfrm>
            <a:off x="2294390" y="874416"/>
            <a:ext cx="53312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Green Station</a:t>
            </a:r>
            <a:endParaRPr lang="ko-KR" altLang="en-US" sz="6000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160015-8C1D-4413-98A2-F798CE4E10CA}"/>
              </a:ext>
            </a:extLst>
          </p:cNvPr>
          <p:cNvSpPr/>
          <p:nvPr/>
        </p:nvSpPr>
        <p:spPr>
          <a:xfrm>
            <a:off x="2672658" y="2852679"/>
            <a:ext cx="4953000" cy="488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b="1" kern="0" spc="-6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다목적 미세먼지 정화 시스템 </a:t>
            </a:r>
            <a:r>
              <a:rPr lang="en-US" altLang="ko-KR" b="1" kern="0" spc="-6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IoT-green wall</a:t>
            </a:r>
            <a:r>
              <a:rPr lang="ko-KR" altLang="en-US" b="1" kern="0" spc="-6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개발</a:t>
            </a:r>
            <a:endParaRPr lang="ko-KR" altLang="en-US" sz="1400" kern="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Picture 4" descr="ë²ì¤ pngì ëí ì´ë¯¸ì§ ê²ìê²°ê³¼">
            <a:extLst>
              <a:ext uri="{FF2B5EF4-FFF2-40B4-BE49-F238E27FC236}">
                <a16:creationId xmlns:a16="http://schemas.microsoft.com/office/drawing/2014/main" id="{5D3BDB75-4B76-4031-9473-6CD78A706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40967" y="3194267"/>
            <a:ext cx="3625623" cy="326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580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690E7-33CE-4970-BE0E-87EAAA8A9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1058F9-7EDD-4EE5-8EB9-339D44406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E76FF4-9433-4F64-9F88-312D55457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86" y="0"/>
            <a:ext cx="9279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41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3688F-E5DB-4E1A-ADD3-BE536A413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B8AB80-F994-44E7-85DA-53B57CEEB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B7E565-926B-496C-93AD-4AC45E51A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428"/>
            <a:ext cx="9904858" cy="68571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D0C420-DE54-4596-81C8-E7B278752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05"/>
          <a:stretch/>
        </p:blipFill>
        <p:spPr>
          <a:xfrm>
            <a:off x="0" y="6741368"/>
            <a:ext cx="9904858" cy="1258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DDB31F-730D-4A79-AA84-A39D31F4A3C6}"/>
              </a:ext>
            </a:extLst>
          </p:cNvPr>
          <p:cNvSpPr/>
          <p:nvPr/>
        </p:nvSpPr>
        <p:spPr>
          <a:xfrm>
            <a:off x="180965" y="114199"/>
            <a:ext cx="9542927" cy="6513399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561B3C-0D18-4EB9-BD1E-08449507A687}"/>
              </a:ext>
            </a:extLst>
          </p:cNvPr>
          <p:cNvSpPr/>
          <p:nvPr/>
        </p:nvSpPr>
        <p:spPr>
          <a:xfrm>
            <a:off x="353640" y="4057549"/>
            <a:ext cx="7120952" cy="307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미세먼지의 발생 원인과 영향</a:t>
            </a: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PM10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직경이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10μm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이하의 미세한 먼지를 의미하며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흔히 우리가 ‘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미세먼지’라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부르는 것들을 대표한다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PM2.5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직경이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2.5μm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이하의 미세한 먼지를 의미하며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초미세먼지 또는 부유분진이라 불린다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이들의 성분과 배출원은 다양한 인위적 요소들이다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황산화물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질소산화물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휘발성 유기 화합물 따위에 의해 발생된 원소상탄소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(Elemental carbon)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유기탄소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(organic carbon)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등이 그것이다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대표적인 발생 원인은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화석 연료를 비롯한 유기물의 불완전 연소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보일러 등에 의한 질소가 포함된 연료의 연소 등이 있다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just">
              <a:lnSpc>
                <a:spcPct val="130000"/>
              </a:lnSpc>
            </a:pPr>
            <a:endParaRPr lang="en-US" altLang="ko-KR"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미세먼지가 인체에 미치는 영향은 매우 심각함을 종래의 연구가 보여주고 있다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미국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도시에서의 대기오염과 사망과의 관련성에 대한 연구와 </a:t>
            </a:r>
            <a:r>
              <a:rPr lang="en-US" altLang="ko-KR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Samet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등이 진행한 연구에서는 미세먼지의 농도가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10㎍/㎥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증가할수록 전체 사망률은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0.51%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증가하였고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심장 혈관 및 호흡기계 질환으로 인한 사망은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0.68%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증가했다는 결과를 보여주었다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추가적인 연구들은 미세먼지의 노출은 단순히 호흡기계의 영향 뿐 아니라 암과 심혈관계 질환 등과 같은 다른 질병과도 관련이 있음을 보여주었다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이러한 연구를 바탕으로 세계보건기구는 미세먼지를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군 발암물질로 분류하였다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just">
              <a:lnSpc>
                <a:spcPct val="130000"/>
              </a:lnSpc>
            </a:pPr>
            <a:endParaRPr lang="en-US" altLang="ko-KR"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ko-KR" altLang="en-US"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F2D83BD-63B3-4776-9875-54424B031FF9}"/>
              </a:ext>
            </a:extLst>
          </p:cNvPr>
          <p:cNvSpPr txBox="1">
            <a:spLocks/>
          </p:cNvSpPr>
          <p:nvPr/>
        </p:nvSpPr>
        <p:spPr>
          <a:xfrm>
            <a:off x="1954397" y="104514"/>
            <a:ext cx="54726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spc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>
                <a:solidFill>
                  <a:srgbClr val="2C868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D023FBB-3BCA-437B-B8B1-CA6995E77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364" y="827066"/>
            <a:ext cx="4971467" cy="3619228"/>
          </a:xfrm>
          <a:prstGeom prst="rect">
            <a:avLst/>
          </a:prstGeom>
        </p:spPr>
      </p:pic>
      <p:sp>
        <p:nvSpPr>
          <p:cNvPr id="12" name="사각형: 모서리가 접힌 도형 11">
            <a:extLst>
              <a:ext uri="{FF2B5EF4-FFF2-40B4-BE49-F238E27FC236}">
                <a16:creationId xmlns:a16="http://schemas.microsoft.com/office/drawing/2014/main" id="{0BE46184-AB35-4F09-B54F-559D10A216B0}"/>
              </a:ext>
            </a:extLst>
          </p:cNvPr>
          <p:cNvSpPr/>
          <p:nvPr/>
        </p:nvSpPr>
        <p:spPr>
          <a:xfrm>
            <a:off x="7290792" y="3894047"/>
            <a:ext cx="2105702" cy="210570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여기에 권고기준 </a:t>
            </a:r>
            <a:r>
              <a:rPr lang="ko-KR" altLang="en-US" dirty="0" err="1"/>
              <a:t>훌쩍넘은</a:t>
            </a:r>
            <a:r>
              <a:rPr lang="ko-KR" altLang="en-US" dirty="0"/>
              <a:t> 서울 미세먼지 </a:t>
            </a:r>
            <a:r>
              <a:rPr lang="ko-KR" altLang="en-US" dirty="0" err="1"/>
              <a:t>농도랑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미세한미세먼지</a:t>
            </a:r>
            <a:r>
              <a:rPr lang="en-US" altLang="ko-KR" dirty="0"/>
              <a:t>)</a:t>
            </a:r>
          </a:p>
          <a:p>
            <a:pPr algn="ctr"/>
            <a:r>
              <a:rPr lang="ko-KR" altLang="en-US" dirty="0"/>
              <a:t>그림 </a:t>
            </a:r>
            <a:r>
              <a:rPr lang="ko-KR" altLang="en-US" dirty="0" err="1"/>
              <a:t>넣을거임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00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3688F-E5DB-4E1A-ADD3-BE536A413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B8AB80-F994-44E7-85DA-53B57CEEB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B7E565-926B-496C-93AD-4AC45E51A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428"/>
            <a:ext cx="9904858" cy="68571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D0C420-DE54-4596-81C8-E7B278752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05"/>
          <a:stretch/>
        </p:blipFill>
        <p:spPr>
          <a:xfrm>
            <a:off x="0" y="6741368"/>
            <a:ext cx="9904858" cy="1258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DDB31F-730D-4A79-AA84-A39D31F4A3C6}"/>
              </a:ext>
            </a:extLst>
          </p:cNvPr>
          <p:cNvSpPr/>
          <p:nvPr/>
        </p:nvSpPr>
        <p:spPr>
          <a:xfrm>
            <a:off x="180965" y="114199"/>
            <a:ext cx="9542927" cy="6513399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561B3C-0D18-4EB9-BD1E-08449507A687}"/>
              </a:ext>
            </a:extLst>
          </p:cNvPr>
          <p:cNvSpPr/>
          <p:nvPr/>
        </p:nvSpPr>
        <p:spPr>
          <a:xfrm>
            <a:off x="337977" y="1259170"/>
            <a:ext cx="7120952" cy="447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endParaRPr lang="en-US" altLang="ko-KR"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미세먼지는 인체와 건강 뿐만 아니라 경제에도 악영향을 미치는 것이 연구를 통해 알려졌다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제품의 설계 과정에선 짙은 미세먼지 농도에도 제 기능을 할 수 있도록 계획해야 하며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생산 과정에서는 생산 시설이 미세먼지에 영향을 받지 않도록 집진기의 설치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Clean room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시설 설치를 통해 반도체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전자기기 등 정밀한 제품의 불량률이 높아지지 않도록 해야 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제조업 외에도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항공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운송업의 경우 미세먼지와 황사로 인해 기체의 이동에 제약이 생길 수 있으며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서비스업의 경우 외부 활동이 감소함으로 인해 생기는 소비 감소에 타격을 받을 수 있다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 환경정책평가원에서 발표한 내용에 따르면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황사와 미세먼지로 인한 사회적 비용이 적게는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62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억 달러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많게는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182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억 달러나 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just">
              <a:lnSpc>
                <a:spcPct val="130000"/>
              </a:lnSpc>
            </a:pPr>
            <a:endParaRPr lang="en-US" altLang="ko-KR"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미세먼지 해결을 위한 노력</a:t>
            </a:r>
          </a:p>
          <a:p>
            <a:pPr algn="just">
              <a:lnSpc>
                <a:spcPct val="1300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미세먼지 문제를 해결하기 위해 국가는 관련 제도를 마련하고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개인은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저마다의 방법을 찾아왔다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우선 국가적으로는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국내의 배출을 감축하고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국제 협력을 통해 외부로부터의 유입을 줄이는 것을 중점으로 해결책을 내놓았다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노후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경유차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운행제한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석탄 발전 비중 축소 및 재생에너지 보급 확대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질소산화물 배출부과금 신설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대중교통 이용 장려 등과 한중 정상회의를 통한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중국발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미세먼지 유입 감소 등이 그것이다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개인의 경우 실외활동 자제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외출 시 마스크 착용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공기청정기 설치 등의 방법을 통해 미세먼지와의 접촉을 최소화한다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just">
              <a:lnSpc>
                <a:spcPct val="1300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이런 문제를 과학기술을 이용해 해결하려는 시도 또한 이어지고 있다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1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 물질인 원소상탄소와 유기탄소를 비롯한 공장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건설현장에서 발생되는 입자 형태의 미세먼지를 걸러내는 필터 기술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원인 물질인 황산화물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질소산화물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휘발성 유기물을 저감하기 위해 그것의 생성 자체를 억제하는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기술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그것의 배출을 저감하는 후처리 기술의 개발과 연구가 그것이다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현재까지 개발된 기술로는 ‘초고효율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초저공해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가스화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연소기술’과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‘고효율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탈질촉매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제조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기술’이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있다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en-US" altLang="ko-KR"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endParaRPr lang="ko-KR" altLang="en-US"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F2D83BD-63B3-4776-9875-54424B031FF9}"/>
              </a:ext>
            </a:extLst>
          </p:cNvPr>
          <p:cNvSpPr txBox="1">
            <a:spLocks/>
          </p:cNvSpPr>
          <p:nvPr/>
        </p:nvSpPr>
        <p:spPr>
          <a:xfrm>
            <a:off x="1954397" y="104514"/>
            <a:ext cx="54726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spc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>
                <a:solidFill>
                  <a:srgbClr val="2C868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</a:t>
            </a:r>
          </a:p>
        </p:txBody>
      </p:sp>
      <p:pic>
        <p:nvPicPr>
          <p:cNvPr id="4098" name="Picture 2" descr="http://220.120.154.36/files/2219a6b83e4c197a3b9a99a225419cb9130636.jpg">
            <a:extLst>
              <a:ext uri="{FF2B5EF4-FFF2-40B4-BE49-F238E27FC236}">
                <a16:creationId xmlns:a16="http://schemas.microsoft.com/office/drawing/2014/main" id="{886725BE-2D03-4206-9535-E96CD1DE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401" y="-104514"/>
            <a:ext cx="4848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372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3688F-E5DB-4E1A-ADD3-BE536A413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B8AB80-F994-44E7-85DA-53B57CEEB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B7E565-926B-496C-93AD-4AC45E51A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428"/>
            <a:ext cx="9904858" cy="68571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D0C420-DE54-4596-81C8-E7B278752F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05"/>
          <a:stretch/>
        </p:blipFill>
        <p:spPr>
          <a:xfrm>
            <a:off x="0" y="6741368"/>
            <a:ext cx="9904858" cy="1258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DDB31F-730D-4A79-AA84-A39D31F4A3C6}"/>
              </a:ext>
            </a:extLst>
          </p:cNvPr>
          <p:cNvSpPr/>
          <p:nvPr/>
        </p:nvSpPr>
        <p:spPr>
          <a:xfrm>
            <a:off x="180965" y="114199"/>
            <a:ext cx="9542927" cy="6513399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561B3C-0D18-4EB9-BD1E-08449507A687}"/>
              </a:ext>
            </a:extLst>
          </p:cNvPr>
          <p:cNvSpPr/>
          <p:nvPr/>
        </p:nvSpPr>
        <p:spPr>
          <a:xfrm>
            <a:off x="337977" y="1259170"/>
            <a:ext cx="7120952" cy="427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식물의 공기정화 능력</a:t>
            </a:r>
          </a:p>
          <a:p>
            <a:pPr algn="just">
              <a:lnSpc>
                <a:spcPct val="1300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식물의 공기 정화 기능은 흔히 알려진 장점이다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잎과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뿌리쪽의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미생물의 흡수에 의해 오염물질은 제거되고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식물의 대사활동에 의해 생성된 산소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수분 등은 공기를 쾌적하게 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이러한 과정에서 포름알데히드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휘발성유기화합물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일산화탄소 등이 정화될 수 있다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식물 기공에 의한 흡수와 표면에의 흡착 등에 의해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PM2.5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부유 분진 또한 해소될 수 있다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공기 정화의 효능이 좋다고 알려진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스칸디아모스나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서리이끼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고무나무나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스파티필룸같은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식물들은 종종 인테리어 도구를 겸한 공기 정화 도구로 사용된다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특히 이끼의 경우 공간대비 키울 수 있는 양이 많고 특정 이끼의 경우 물을 주지 않아도 공기중의 수분을 이용해 살아가는 종류도 있어 관리가 편하다는 장점이 있다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just">
              <a:lnSpc>
                <a:spcPct val="130000"/>
              </a:lnSpc>
            </a:pPr>
            <a:endParaRPr lang="en-US" altLang="ko-KR"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특히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선태식물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(Bryophyta)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우리가 흔히 이끼라 부르는 것들이 속하는 식물군이다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엽록체가 있어 광합성을 통한 독립영양생활을 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포자를 통해 번식하며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세부적인 번식 방법은 종류마다 다르다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습한 땅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바위 위에서 주로 생육하며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직사광을 피해 서식한다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일반 식물처럼 탄산가스 동화작용에 의해 탄소를 체내에 고정하는 기능을 가지고 있다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일반 식물은 흡수와 배출의 비율이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1:1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근접하는 것에 비해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이끼는 탄소를 고정한 채로 퇴적해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토탄층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peatmoss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생성하기에 흡수의 비율이 배출의 비율보다 높아 대기 정화 기능이 더 뛰어나다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자기 몸의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배의 물을 보유하는 보수성이 있기 때문에 여름철 온도 경감 등의 효과를 기대할 수 있다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just">
              <a:lnSpc>
                <a:spcPct val="1300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현화식물은 미세먼지 입자를 견고하게 고정시키지 못하며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잎과 다른 부분이 물리적 장벽이 되어 입자를 공기로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re-suspension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시킨다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두꺼운 초목은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ventilation barrier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형성해 미세먼지를 악화시킬 수 있다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이끼는 토양에서 물과 영양분을 식물의 모든 부분으로 전달하는 순환 시스템이 없어 영양소를 공기 중에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으고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"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양이온 교환기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"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라고한다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이끼의 표면은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electrostatic charging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되어있고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미세먼지는 음전하를 띄고 있기 때문에 이끼 표면에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attraction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되고 표면에 무기화합물의 경계를 만들어 축적되어  </a:t>
            </a:r>
            <a:r>
              <a:rPr lang="en-US" altLang="ko-KR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phytomass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전환시킨다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이끼는 표면에 무기 화합물을 흡수하여 유기 물질에 축적시키는 박테리아 막을 가지고있고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double-stage process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미세먼지를 정화한다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미세먼지의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유지율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(retention rate)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20gram PM/m²/year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just">
              <a:lnSpc>
                <a:spcPct val="1300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독일의 </a:t>
            </a:r>
            <a:r>
              <a:rPr lang="en-US" altLang="ko-KR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CityTree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이끼벽의 사례에서 알 수 있듯이 미세먼지 정화 효과 또한 기대할 수 있는 이끼는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관리하는데 고등식물에 비해 적은 노력이 필요하고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2)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정화 기능이 있다는 점에서 미세먼지를 비롯한 대기 문제를 해결할 좋은 도구라고 생각한다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F2D83BD-63B3-4776-9875-54424B031FF9}"/>
              </a:ext>
            </a:extLst>
          </p:cNvPr>
          <p:cNvSpPr txBox="1">
            <a:spLocks/>
          </p:cNvSpPr>
          <p:nvPr/>
        </p:nvSpPr>
        <p:spPr>
          <a:xfrm>
            <a:off x="1954397" y="104514"/>
            <a:ext cx="54726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spc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>
                <a:solidFill>
                  <a:srgbClr val="2C868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</a:t>
            </a:r>
          </a:p>
        </p:txBody>
      </p:sp>
      <p:pic>
        <p:nvPicPr>
          <p:cNvPr id="6146" name="Picture 2" descr="http://www.mdpi.com/ijms/ijms-16-25576/article_deploy/html/images/ijms-16-25576-g001.png">
            <a:extLst>
              <a:ext uri="{FF2B5EF4-FFF2-40B4-BE49-F238E27FC236}">
                <a16:creationId xmlns:a16="http://schemas.microsoft.com/office/drawing/2014/main" id="{B4E2E95C-DC61-4287-A04C-5DD91B9B8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891" y="952001"/>
            <a:ext cx="4091940" cy="296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ì¤ì¹¸ëìëª¨ì¤ì ëí ì´ë¯¸ì§ ê²ìê²°ê³¼">
            <a:extLst>
              <a:ext uri="{FF2B5EF4-FFF2-40B4-BE49-F238E27FC236}">
                <a16:creationId xmlns:a16="http://schemas.microsoft.com/office/drawing/2014/main" id="{22D3BC2E-560C-4B4E-99C1-CC018B75C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21" y="3777715"/>
            <a:ext cx="2562502" cy="256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모서리가 접힌 도형 5">
            <a:extLst>
              <a:ext uri="{FF2B5EF4-FFF2-40B4-BE49-F238E27FC236}">
                <a16:creationId xmlns:a16="http://schemas.microsoft.com/office/drawing/2014/main" id="{0DE4BBEE-C8EA-449C-B466-DB8C682B2614}"/>
              </a:ext>
            </a:extLst>
          </p:cNvPr>
          <p:cNvSpPr/>
          <p:nvPr/>
        </p:nvSpPr>
        <p:spPr>
          <a:xfrm>
            <a:off x="8351520" y="3764228"/>
            <a:ext cx="1029311" cy="11328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스칸디아모스</a:t>
            </a:r>
            <a:endParaRPr lang="ko-KR" altLang="en-US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AC62870-CC64-44D0-94DD-4562432F5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9" name="_x560833448" descr="EMB00000b2c7caa">
            <a:extLst>
              <a:ext uri="{FF2B5EF4-FFF2-40B4-BE49-F238E27FC236}">
                <a16:creationId xmlns:a16="http://schemas.microsoft.com/office/drawing/2014/main" id="{EDFAA3C2-E3E3-412F-8ED7-F0F602E53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684" y="4848976"/>
            <a:ext cx="2511107" cy="172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207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3688F-E5DB-4E1A-ADD3-BE536A413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B8AB80-F994-44E7-85DA-53B57CEEB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B7E565-926B-496C-93AD-4AC45E51A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428"/>
            <a:ext cx="9904858" cy="68571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D0C420-DE54-4596-81C8-E7B278752F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05"/>
          <a:stretch/>
        </p:blipFill>
        <p:spPr>
          <a:xfrm>
            <a:off x="0" y="6741368"/>
            <a:ext cx="9904858" cy="1258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DDB31F-730D-4A79-AA84-A39D31F4A3C6}"/>
              </a:ext>
            </a:extLst>
          </p:cNvPr>
          <p:cNvSpPr/>
          <p:nvPr/>
        </p:nvSpPr>
        <p:spPr>
          <a:xfrm>
            <a:off x="180965" y="114199"/>
            <a:ext cx="9542927" cy="6513399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561B3C-0D18-4EB9-BD1E-08449507A687}"/>
              </a:ext>
            </a:extLst>
          </p:cNvPr>
          <p:cNvSpPr/>
          <p:nvPr/>
        </p:nvSpPr>
        <p:spPr>
          <a:xfrm>
            <a:off x="337977" y="1259170"/>
            <a:ext cx="7120952" cy="307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IoT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기술과 도시숲의 결합</a:t>
            </a:r>
          </a:p>
          <a:p>
            <a:pPr algn="just">
              <a:lnSpc>
                <a:spcPct val="1300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최근의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IoT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기술을 응용한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스마트팜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기술의 발전에 따라 로봇과 기계의 힘으로 식물의 직접적인 재배를 관리하는 환경을 구축하는 것이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가능해졌다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SK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텔레콤과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LG CNS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같은 대기업들이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스마트팜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기술 개발에 집중하고 있고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국가적 차원에서도 ‘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2017~2020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국가재정운용계획’에서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스마트팜의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면적을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5945ha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확대하고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스마트팜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기술 도입 농가의 생산성을 보다 향상시키는 계획을 세운 것 처럼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스마트팜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기술의 개발과 확대를 장려하고 있으며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실제로 한국농촌경제연구원의 연구에 따르면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스마트팜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선도 농가의 생산량과 수익이 시설원예 부분 생산량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45%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증가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수익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41%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증가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노지과수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부분 생산량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3.4%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증가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수익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10%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증가하였다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국내외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스마트팜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기술의 수준은 계속 높아지고 있으며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일본의 스프레드 사의 경우 파종 외의 모든 단계를 로봇이 스스로 하는 상추 공장을 세워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운영중에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있으며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네델란드의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와헤닝헌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대학 연구센터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(Wageningen UR)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오이를 자동 수확할 수 있는 로봇을 개발해 오이 수확 단계까지 자동화에 성공하였다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외에도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네델란드의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Priva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사는 온실환경제어시스템과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양액자동제어시스템을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성공적으로 개발하여 실제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네델란드의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공공 시설에 그 기술을 접목시키는 등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스마트팜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기술의 발전은 가시적이고 놀라울 정도로 빠르게 이루어지고 있다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just">
              <a:lnSpc>
                <a:spcPct val="1300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앞서 살펴본 기술은 모두 작물의 재배를 통한 이익 창출을 목적으로 하는 시설에 국한된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IoT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 기술이었다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독일에서는 이러한 기술을 이용해 도시 환경 문제를 해결하는데 사용한 사례가 있다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CityTree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 불리는 거대한 화분은 대량의 이끼를 키워 도시의 공기를 정화하는데 사용된다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CityTree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공원같은 장소에 국한되지 않고 도로나 건물같은 일반적인 장소에서도 설치할 수 있어 식물을 통한 공해물질 감소의 효과를 누구나 누릴 수 있게 한다는 점에서 공공의 이익을 목적으로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ICT/IoT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기술과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스마트팜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기술을 이용한 성공사례라는 의의를 가진다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F2D83BD-63B3-4776-9875-54424B031FF9}"/>
              </a:ext>
            </a:extLst>
          </p:cNvPr>
          <p:cNvSpPr txBox="1">
            <a:spLocks/>
          </p:cNvSpPr>
          <p:nvPr/>
        </p:nvSpPr>
        <p:spPr>
          <a:xfrm>
            <a:off x="1954397" y="104514"/>
            <a:ext cx="54726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spc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>
                <a:solidFill>
                  <a:srgbClr val="2C868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</a:t>
            </a:r>
          </a:p>
        </p:txBody>
      </p:sp>
      <p:sp>
        <p:nvSpPr>
          <p:cNvPr id="6" name="사각형: 모서리가 접힌 도형 5">
            <a:extLst>
              <a:ext uri="{FF2B5EF4-FFF2-40B4-BE49-F238E27FC236}">
                <a16:creationId xmlns:a16="http://schemas.microsoft.com/office/drawing/2014/main" id="{0DE4BBEE-C8EA-449C-B466-DB8C682B2614}"/>
              </a:ext>
            </a:extLst>
          </p:cNvPr>
          <p:cNvSpPr/>
          <p:nvPr/>
        </p:nvSpPr>
        <p:spPr>
          <a:xfrm>
            <a:off x="8351520" y="3764228"/>
            <a:ext cx="1029311" cy="11328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독일 </a:t>
            </a:r>
            <a:r>
              <a:rPr lang="ko-KR" altLang="en-US" dirty="0" err="1"/>
              <a:t>모스월</a:t>
            </a:r>
            <a:endParaRPr lang="ko-KR" altLang="en-US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AC62870-CC64-44D0-94DD-4562432F5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60272E-F129-40A3-B5C6-BC2BD31CE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701" y="3595680"/>
            <a:ext cx="4296728" cy="2730809"/>
          </a:xfrm>
          <a:prstGeom prst="rect">
            <a:avLst/>
          </a:prstGeom>
        </p:spPr>
      </p:pic>
      <p:pic>
        <p:nvPicPr>
          <p:cNvPr id="7172" name="Picture 4" descr="https://i2.wp.com/greencitysolutions.de/wp-content/uploads/2018/03/CT_Moos_2018-4.png?fit=2000%2C2000&amp;ssl=1">
            <a:extLst>
              <a:ext uri="{FF2B5EF4-FFF2-40B4-BE49-F238E27FC236}">
                <a16:creationId xmlns:a16="http://schemas.microsoft.com/office/drawing/2014/main" id="{D0BDE123-E789-4AE9-98BB-6ACB8174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911" y="5424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876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3688F-E5DB-4E1A-ADD3-BE536A413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B8AB80-F994-44E7-85DA-53B57CEEB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B7E565-926B-496C-93AD-4AC45E51A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428"/>
            <a:ext cx="9904858" cy="68571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D0C420-DE54-4596-81C8-E7B278752F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05"/>
          <a:stretch/>
        </p:blipFill>
        <p:spPr>
          <a:xfrm>
            <a:off x="0" y="6741368"/>
            <a:ext cx="9904858" cy="1258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DDB31F-730D-4A79-AA84-A39D31F4A3C6}"/>
              </a:ext>
            </a:extLst>
          </p:cNvPr>
          <p:cNvSpPr/>
          <p:nvPr/>
        </p:nvSpPr>
        <p:spPr>
          <a:xfrm>
            <a:off x="180965" y="114199"/>
            <a:ext cx="9542927" cy="6513399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F2D83BD-63B3-4776-9875-54424B031FF9}"/>
              </a:ext>
            </a:extLst>
          </p:cNvPr>
          <p:cNvSpPr txBox="1">
            <a:spLocks/>
          </p:cNvSpPr>
          <p:nvPr/>
        </p:nvSpPr>
        <p:spPr>
          <a:xfrm>
            <a:off x="1954397" y="104514"/>
            <a:ext cx="54726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spc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>
                <a:solidFill>
                  <a:srgbClr val="2C868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</a:t>
            </a:r>
          </a:p>
        </p:txBody>
      </p:sp>
      <p:sp>
        <p:nvSpPr>
          <p:cNvPr id="6" name="사각형: 모서리가 접힌 도형 5">
            <a:extLst>
              <a:ext uri="{FF2B5EF4-FFF2-40B4-BE49-F238E27FC236}">
                <a16:creationId xmlns:a16="http://schemas.microsoft.com/office/drawing/2014/main" id="{0DE4BBEE-C8EA-449C-B466-DB8C682B2614}"/>
              </a:ext>
            </a:extLst>
          </p:cNvPr>
          <p:cNvSpPr/>
          <p:nvPr/>
        </p:nvSpPr>
        <p:spPr>
          <a:xfrm>
            <a:off x="8351520" y="3764228"/>
            <a:ext cx="1029311" cy="113289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독일 </a:t>
            </a:r>
            <a:r>
              <a:rPr lang="ko-KR" altLang="en-US" dirty="0" err="1"/>
              <a:t>모스월</a:t>
            </a:r>
            <a:endParaRPr lang="ko-KR" altLang="en-US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AC62870-CC64-44D0-94DD-4562432F5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0" name="Picture 2" descr="city treeì ëí ì´ë¯¸ì§ ê²ìê²°ê³¼">
            <a:extLst>
              <a:ext uri="{FF2B5EF4-FFF2-40B4-BE49-F238E27FC236}">
                <a16:creationId xmlns:a16="http://schemas.microsoft.com/office/drawing/2014/main" id="{83C7B87F-805E-4D34-A701-70171AFB8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998" y="846339"/>
            <a:ext cx="4202430" cy="236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60272E-F129-40A3-B5C6-BC2BD31CE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0701" y="3595680"/>
            <a:ext cx="4296728" cy="273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93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521242D-2012-4F23-8F44-59C9F19976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704"/>
          <a:stretch/>
        </p:blipFill>
        <p:spPr>
          <a:xfrm>
            <a:off x="571" y="429"/>
            <a:ext cx="9905429" cy="9803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B582BD1-DA4E-40C9-8B9C-BC69285957D5}"/>
              </a:ext>
            </a:extLst>
          </p:cNvPr>
          <p:cNvSpPr txBox="1">
            <a:spLocks/>
          </p:cNvSpPr>
          <p:nvPr/>
        </p:nvSpPr>
        <p:spPr>
          <a:xfrm>
            <a:off x="457200" y="4366"/>
            <a:ext cx="6563072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9CFE03-F59E-4B5A-BC22-6A16D5076F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05"/>
          <a:stretch/>
        </p:blipFill>
        <p:spPr>
          <a:xfrm>
            <a:off x="571" y="6731676"/>
            <a:ext cx="9905429" cy="1258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950371-6B0C-4308-B0E2-CAD8CBACD0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6" b="85704"/>
          <a:stretch/>
        </p:blipFill>
        <p:spPr>
          <a:xfrm>
            <a:off x="571" y="836713"/>
            <a:ext cx="9905429" cy="1440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9C533F-EE78-4FAA-AA12-2A40D2ECB7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16" t="644" r="382" b="87804"/>
          <a:stretch/>
        </p:blipFill>
        <p:spPr>
          <a:xfrm>
            <a:off x="7380312" y="44625"/>
            <a:ext cx="1728192" cy="7920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34D445-EAE7-47DF-91D4-6175B3663D4B}"/>
              </a:ext>
            </a:extLst>
          </p:cNvPr>
          <p:cNvSpPr/>
          <p:nvPr/>
        </p:nvSpPr>
        <p:spPr>
          <a:xfrm>
            <a:off x="337977" y="1259170"/>
            <a:ext cx="3807303" cy="3878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 수행 계획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일정 계획 등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just">
              <a:lnSpc>
                <a:spcPct val="130000"/>
              </a:lnSpc>
            </a:pPr>
            <a:endParaRPr lang="en-US" altLang="ko-KR"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과제는 크게 다음의 단계로 구성된다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just">
              <a:lnSpc>
                <a:spcPct val="130000"/>
              </a:lnSpc>
            </a:pPr>
            <a:endParaRPr lang="en-US" altLang="ko-KR"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선행연구를 바탕으로 적절한 식물후보군 선정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선행연구에서 선정된 후보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식물종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중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Green Station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사용하기 가장 적합한 식물을 선택하기 위한 실험이다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just">
              <a:lnSpc>
                <a:spcPct val="130000"/>
              </a:lnSpc>
            </a:pPr>
            <a:endParaRPr lang="en-US" altLang="ko-KR"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미세먼지 경보가 뜨는 날에 투명 아크릴 박스에 구멍을 뚫고 팬으로 인위적 바람을 박스안으로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투과시키며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센서를 통해 수집된 미세먼지와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CO2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농도의 시간에 따른 변화를 기록해 비교한다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just">
              <a:lnSpc>
                <a:spcPct val="130000"/>
              </a:lnSpc>
            </a:pPr>
            <a:endParaRPr lang="en-US" altLang="ko-KR"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다루기 쉬운 식물을 찾기 위해 우리가 사용할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substrate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직접 심어 버스정류장 주변에 일주일간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Green Station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유사한 환경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세로로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적층된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상태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설치해 상태를 관찰한다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아래의 이끼 속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(genus)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NO2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포함하는 미세먼지 제거에 효과적일 것으로 생각된다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just">
              <a:lnSpc>
                <a:spcPct val="130000"/>
              </a:lnSpc>
            </a:pPr>
            <a:endParaRPr lang="en-US" altLang="ko-KR"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4C00248-2EE5-493B-B85E-DD07CF248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826172"/>
              </p:ext>
            </p:extLst>
          </p:nvPr>
        </p:nvGraphicFramePr>
        <p:xfrm>
          <a:off x="5606490" y="1502196"/>
          <a:ext cx="3366621" cy="4419980"/>
        </p:xfrm>
        <a:graphic>
          <a:graphicData uri="http://schemas.openxmlformats.org/drawingml/2006/table">
            <a:tbl>
              <a:tblPr/>
              <a:tblGrid>
                <a:gridCol w="354346">
                  <a:extLst>
                    <a:ext uri="{9D8B030D-6E8A-4147-A177-3AD203B41FA5}">
                      <a16:colId xmlns:a16="http://schemas.microsoft.com/office/drawing/2014/main" val="4195060718"/>
                    </a:ext>
                  </a:extLst>
                </a:gridCol>
                <a:gridCol w="1066403">
                  <a:extLst>
                    <a:ext uri="{9D8B030D-6E8A-4147-A177-3AD203B41FA5}">
                      <a16:colId xmlns:a16="http://schemas.microsoft.com/office/drawing/2014/main" val="1184855765"/>
                    </a:ext>
                  </a:extLst>
                </a:gridCol>
                <a:gridCol w="1945872">
                  <a:extLst>
                    <a:ext uri="{9D8B030D-6E8A-4147-A177-3AD203B41FA5}">
                      <a16:colId xmlns:a16="http://schemas.microsoft.com/office/drawing/2014/main" val="2060843711"/>
                    </a:ext>
                  </a:extLst>
                </a:gridCol>
              </a:tblGrid>
              <a:tr h="2175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이끼이름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genus)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9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6854870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 moss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Bartramia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9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0539516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carpet moss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Hypnum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9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149825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cord moss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Funaria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9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70788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elf-cap moss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Buxbaumia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9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9523377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extinguisher moss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Encalypta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9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18150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feather moss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Ptilium</a:t>
                      </a: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9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407180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fern moss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Thuidium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9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457354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fringe moss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Grimmia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9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5594821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granite moss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Andreaea, Neuroloma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9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520409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hair-cap moss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Polytrichum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9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0103794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horn-tooth moss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Ceratodon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9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228725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luminous moss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Schistostega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9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555017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peat moss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Sphagnum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9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532491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rose moss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Rhodobryum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9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063408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screw moss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Tortula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9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0160983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tree moss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Climacium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9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127873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urn moss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Physcomitrium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9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695829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water moss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Fontinalis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9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14825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wind-blown moss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Dicranum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225" marR="57225" marT="15821" marB="15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9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576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9765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521242D-2012-4F23-8F44-59C9F19976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704"/>
          <a:stretch/>
        </p:blipFill>
        <p:spPr>
          <a:xfrm>
            <a:off x="571" y="429"/>
            <a:ext cx="9905429" cy="9803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B582BD1-DA4E-40C9-8B9C-BC69285957D5}"/>
              </a:ext>
            </a:extLst>
          </p:cNvPr>
          <p:cNvSpPr txBox="1">
            <a:spLocks/>
          </p:cNvSpPr>
          <p:nvPr/>
        </p:nvSpPr>
        <p:spPr>
          <a:xfrm>
            <a:off x="457200" y="4366"/>
            <a:ext cx="6563072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9CFE03-F59E-4B5A-BC22-6A16D5076F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05"/>
          <a:stretch/>
        </p:blipFill>
        <p:spPr>
          <a:xfrm>
            <a:off x="571" y="6731676"/>
            <a:ext cx="9905429" cy="1258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950371-6B0C-4308-B0E2-CAD8CBACD0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6" b="85704"/>
          <a:stretch/>
        </p:blipFill>
        <p:spPr>
          <a:xfrm>
            <a:off x="571" y="836713"/>
            <a:ext cx="9905429" cy="1440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9C533F-EE78-4FAA-AA12-2A40D2ECB7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16" t="644" r="382" b="87804"/>
          <a:stretch/>
        </p:blipFill>
        <p:spPr>
          <a:xfrm>
            <a:off x="7380312" y="44625"/>
            <a:ext cx="1728192" cy="7920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34D445-EAE7-47DF-91D4-6175B3663D4B}"/>
              </a:ext>
            </a:extLst>
          </p:cNvPr>
          <p:cNvSpPr/>
          <p:nvPr/>
        </p:nvSpPr>
        <p:spPr>
          <a:xfrm>
            <a:off x="337977" y="1259170"/>
            <a:ext cx="9070183" cy="527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물이끼속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(Sphagnum)</a:t>
            </a:r>
          </a:p>
          <a:p>
            <a:pPr algn="just">
              <a:lnSpc>
                <a:spcPct val="1300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380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종으로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이루어져있으며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살아있거나 죽은 식물에서 서식한다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많은 양을 보유할 수 있고 건조한 환경에서 서식할 수 있다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칼슘과 마그네슘을 섭취하고 수소이온을 내놓으면서 주변을 산성화 시킬 수 있는 특징이 있다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주로 북반구에 서식하며 유럽과 뉴질랜드가 대표적이다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토양개량제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(soil conditioner)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로도 사용이 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nitrogen-fixing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methane(CH4) oxidizing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박테리아와 공생도 가능하다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.[10]</a:t>
            </a:r>
          </a:p>
          <a:p>
            <a:pPr algn="just">
              <a:lnSpc>
                <a:spcPct val="130000"/>
              </a:lnSpc>
            </a:pPr>
            <a:endParaRPr lang="en-US" altLang="ko-KR"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2.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고깔바위이끼속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racomitrium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just">
              <a:lnSpc>
                <a:spcPct val="1300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건조에 대해서 강한 내성과 느린 성장이 특징적이다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특히 산간 지대의 </a:t>
            </a:r>
            <a:r>
              <a:rPr lang="en-US" altLang="ko-KR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Racomitrium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감소로 인한 질소의 축적으로 생태계에 영향을 줄 수 있다는 연구결과가 보고되었다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.[13]</a:t>
            </a:r>
          </a:p>
          <a:p>
            <a:pPr algn="just">
              <a:lnSpc>
                <a:spcPct val="130000"/>
              </a:lnSpc>
            </a:pPr>
            <a:endParaRPr lang="en-US" altLang="ko-KR"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아래의 이끼 속은 중금속을 포함하는 미세먼지 제거에 효과적일 것으로 예상한다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just">
              <a:lnSpc>
                <a:spcPct val="130000"/>
              </a:lnSpc>
            </a:pPr>
            <a:endParaRPr lang="en-US" altLang="ko-KR"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1.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수풀이끼속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Hylocomium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just">
              <a:lnSpc>
                <a:spcPct val="1300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주로 북반구에 서식하며 유럽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러시아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알레스카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그리고 캐나다에서 공통적으로 관찰된다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주로 관상용으로 사용이 많이 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Al, Mg, </a:t>
            </a:r>
            <a:r>
              <a:rPr lang="en-US" altLang="ko-KR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Pb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Hg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같은 금속이온과 탄화수소의 생물지표로서 활용이 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[11]</a:t>
            </a: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2.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표주박이끼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Funaria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water moss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한 종류로 주로 습윤하고 그늘진 곳에서 서식한다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Funaria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수문관측망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hygrometrica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원사체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(Protonema)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Pb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흡착을 할 수 있다는 논문의 발표가 있다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[14]</a:t>
            </a:r>
          </a:p>
          <a:p>
            <a:pPr algn="just">
              <a:lnSpc>
                <a:spcPct val="130000"/>
              </a:lnSpc>
            </a:pPr>
            <a:endParaRPr lang="en-US" altLang="ko-KR"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en-US" altLang="ko-KR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Tillandisa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usneoides</a:t>
            </a:r>
            <a:endParaRPr lang="en-US" altLang="ko-KR"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T. </a:t>
            </a:r>
            <a:r>
              <a:rPr lang="en-US" altLang="ko-KR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usneoides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(</a:t>
            </a:r>
            <a:r>
              <a:rPr lang="en-US" altLang="ko-KR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spanish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moss)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열대 및 아열대 아메리카 전역에서 발생하는 </a:t>
            </a:r>
            <a:r>
              <a:rPr lang="en-US" altLang="ko-KR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Bromeliaceae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계통 중 가장 널리 </a:t>
            </a:r>
            <a:r>
              <a:rPr lang="ko-KR" altLang="en-US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분포되어있다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Tillandsia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air plant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한 종이기 때문에 잎의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Trichome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습도가 높은 공기에서 물과 영양분을 직접 포착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흡수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[6]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stalk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매우 긴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wing cell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가지고 있어 대기 오염 모니터링에 매우 적합하다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T. </a:t>
            </a:r>
            <a:r>
              <a:rPr lang="en-US" altLang="ko-KR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usneoides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‘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phytoremediation’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메커니즘에 의해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Hg, Cd, Cn, </a:t>
            </a:r>
            <a:r>
              <a:rPr lang="en-US" altLang="ko-KR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Pb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Ni, Cu, Cr, C, Zn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 여러 금속의 효율적인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atmospheric accumulation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가능함이 증명되었고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[1] - [4]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실내 공기 중 포름알데히드 제거에 효과적임이 연구 된 바가 있다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[5].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도시와 도로의 대기 환경에서 농도가 높은 원소는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.Al, Ba, Bi, Cd, Co, Cu, </a:t>
            </a:r>
            <a:r>
              <a:rPr lang="en-US" altLang="ko-KR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Pb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Sb, Zn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대부분의 식물에서 금속의 축적은 상당한 대사 변화를 가져와 매우 유독하다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금속 이온은 단백질의 구조를 변경하여 대사 활동을 직접 방해하며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고농도의 금속은 식물에 생리 기능에 다양한 영향을 주기 때문이다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T. </a:t>
            </a:r>
            <a:r>
              <a:rPr lang="en-US" altLang="ko-KR" sz="1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usneoides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중금속에 대해 저항성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tolerance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높아 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[7] PM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흡착력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중금속 저항성에 미루어 보았을 때 미세먼지 제거에 효과가 있음을 기대할 수 있으나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항상 높은 습도를 유지해주어야 한다</a:t>
            </a: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4087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</TotalTime>
  <Words>2283</Words>
  <Application>Microsoft Office PowerPoint</Application>
  <PresentationFormat>A4 용지(210x297mm)</PresentationFormat>
  <Paragraphs>181</Paragraphs>
  <Slides>19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나눔스퀘어</vt:lpstr>
      <vt:lpstr>나눔스퀘어 ExtraBold</vt:lpstr>
      <vt:lpstr>맑은 고딕</vt:lpstr>
      <vt:lpstr>배달의민족 주아</vt:lpstr>
      <vt:lpstr>함초롬바탕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하희승</dc:creator>
  <cp:lastModifiedBy>하희승</cp:lastModifiedBy>
  <cp:revision>53</cp:revision>
  <dcterms:created xsi:type="dcterms:W3CDTF">2018-06-01T15:49:10Z</dcterms:created>
  <dcterms:modified xsi:type="dcterms:W3CDTF">2018-06-01T17:49:18Z</dcterms:modified>
</cp:coreProperties>
</file>